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05" autoAdjust="0"/>
    <p:restoredTop sz="86901" autoAdjust="0"/>
  </p:normalViewPr>
  <p:slideViewPr>
    <p:cSldViewPr>
      <p:cViewPr varScale="1">
        <p:scale>
          <a:sx n="111" d="100"/>
          <a:sy n="111" d="100"/>
        </p:scale>
        <p:origin x="142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C6FD84-4830-4F81-BC69-54B4F6664D10}"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C6FD84-4830-4F81-BC69-54B4F6664D10}"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C6FD84-4830-4F81-BC69-54B4F6664D10}"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C6FD84-4830-4F81-BC69-54B4F6664D10}"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C6FD84-4830-4F81-BC69-54B4F6664D10}"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6FD84-4830-4F81-BC69-54B4F6664D10}"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6FD84-4830-4F81-BC69-54B4F6664D10}"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C6FD84-4830-4F81-BC69-54B4F6664D10}"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C6FD84-4830-4F81-BC69-54B4F6664D10}"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9C77E-2B61-4421-8086-D27B354142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C6FD84-4830-4F81-BC69-54B4F6664D10}"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E9C77E-2B61-4421-8086-D27B354142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umpkin and a month">
            <a:extLst>
              <a:ext uri="{FF2B5EF4-FFF2-40B4-BE49-F238E27FC236}">
                <a16:creationId xmlns:a16="http://schemas.microsoft.com/office/drawing/2014/main" id="{634D5281-372B-46AB-0CF0-A2C111FF57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204943"/>
            <a:ext cx="3648867" cy="2184672"/>
          </a:xfrm>
          <a:prstGeom prst="rect">
            <a:avLst/>
          </a:prstGeom>
        </p:spPr>
      </p:pic>
      <p:pic>
        <p:nvPicPr>
          <p:cNvPr id="22" name="Picture 21" descr="A logo for a school">
            <a:extLst>
              <a:ext uri="{FF2B5EF4-FFF2-40B4-BE49-F238E27FC236}">
                <a16:creationId xmlns:a16="http://schemas.microsoft.com/office/drawing/2014/main" id="{B55775B3-6968-7CAF-F9CD-A7D98EE24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933" y="-354300"/>
            <a:ext cx="2183333" cy="2183333"/>
          </a:xfrm>
          <a:prstGeom prst="rect">
            <a:avLst/>
          </a:prstGeom>
        </p:spPr>
      </p:pic>
      <p:sp>
        <p:nvSpPr>
          <p:cNvPr id="2" name="Title 1"/>
          <p:cNvSpPr>
            <a:spLocks noGrp="1"/>
          </p:cNvSpPr>
          <p:nvPr>
            <p:ph type="ctrTitle"/>
          </p:nvPr>
        </p:nvSpPr>
        <p:spPr/>
        <p:txBody>
          <a:bodyPr/>
          <a:lstStyle/>
          <a:p>
            <a:r>
              <a:rPr lang="en-US" dirty="0"/>
              <a:t>h</a:t>
            </a:r>
          </a:p>
        </p:txBody>
      </p:sp>
      <p:sp>
        <p:nvSpPr>
          <p:cNvPr id="3" name="Subtitle 2"/>
          <p:cNvSpPr>
            <a:spLocks noGrp="1"/>
          </p:cNvSpPr>
          <p:nvPr>
            <p:ph type="subTitle" idx="1"/>
          </p:nvPr>
        </p:nvSpPr>
        <p:spPr>
          <a:xfrm>
            <a:off x="174005" y="4662509"/>
            <a:ext cx="4191000" cy="1752600"/>
          </a:xfrm>
          <a:ln>
            <a:solidFill>
              <a:schemeClr val="tx1"/>
            </a:solidFill>
            <a:prstDash val="lgDash"/>
          </a:ln>
        </p:spPr>
        <p:txBody>
          <a:bodyPr>
            <a:normAutofit lnSpcReduction="10000"/>
          </a:bodyPr>
          <a:lstStyle/>
          <a:p>
            <a:r>
              <a:rPr lang="en-US" sz="1400" b="1" dirty="0">
                <a:solidFill>
                  <a:schemeClr val="tx1"/>
                </a:solidFill>
              </a:rPr>
              <a:t>Important Reminders</a:t>
            </a:r>
          </a:p>
          <a:p>
            <a:pPr>
              <a:buFont typeface="Arial" pitchFamily="34" charset="0"/>
              <a:buChar char="•"/>
            </a:pPr>
            <a:r>
              <a:rPr lang="en-US" sz="1000" dirty="0">
                <a:solidFill>
                  <a:schemeClr val="tx1"/>
                </a:solidFill>
              </a:rPr>
              <a:t> When filling out your calendar write either</a:t>
            </a:r>
          </a:p>
          <a:p>
            <a:r>
              <a:rPr lang="en-US" sz="1000" dirty="0">
                <a:solidFill>
                  <a:schemeClr val="tx1"/>
                </a:solidFill>
              </a:rPr>
              <a:t>B….Before School Care   </a:t>
            </a:r>
            <a:r>
              <a:rPr lang="en-US" sz="1000" b="1" dirty="0">
                <a:solidFill>
                  <a:schemeClr val="tx1"/>
                </a:solidFill>
              </a:rPr>
              <a:t>AND/OR</a:t>
            </a:r>
            <a:r>
              <a:rPr lang="en-US" sz="1000" dirty="0">
                <a:solidFill>
                  <a:schemeClr val="tx1"/>
                </a:solidFill>
              </a:rPr>
              <a:t> A….After School Care</a:t>
            </a:r>
          </a:p>
          <a:p>
            <a:pPr>
              <a:buFont typeface="Arial" pitchFamily="34" charset="0"/>
              <a:buChar char="•"/>
            </a:pPr>
            <a:r>
              <a:rPr lang="en-US" sz="1000" dirty="0">
                <a:solidFill>
                  <a:schemeClr val="tx1"/>
                </a:solidFill>
              </a:rPr>
              <a:t>If enrolled in the monthly program this is payment/calendar 1 of 10</a:t>
            </a:r>
          </a:p>
          <a:p>
            <a:pPr>
              <a:buFont typeface="Arial" pitchFamily="34" charset="0"/>
              <a:buChar char="•"/>
            </a:pPr>
            <a:r>
              <a:rPr lang="en-US" sz="1000" dirty="0">
                <a:solidFill>
                  <a:schemeClr val="tx1"/>
                </a:solidFill>
              </a:rPr>
              <a:t>  Last minute Care Fee will be charged when calendar is not received or when adding unscheduled days</a:t>
            </a:r>
          </a:p>
          <a:p>
            <a:pPr>
              <a:buFont typeface="Arial" pitchFamily="34" charset="0"/>
              <a:buChar char="•"/>
            </a:pPr>
            <a:r>
              <a:rPr lang="en-US" sz="1000" dirty="0">
                <a:solidFill>
                  <a:schemeClr val="tx1"/>
                </a:solidFill>
              </a:rPr>
              <a:t> There is no refund for unused hours</a:t>
            </a:r>
          </a:p>
          <a:p>
            <a:pPr>
              <a:buFont typeface="Arial" pitchFamily="34" charset="0"/>
              <a:buChar char="•"/>
            </a:pPr>
            <a:r>
              <a:rPr lang="en-US" sz="1000" dirty="0">
                <a:solidFill>
                  <a:schemeClr val="tx1"/>
                </a:solidFill>
              </a:rPr>
              <a:t> Please provide a healthy snack and drink daily</a:t>
            </a:r>
          </a:p>
          <a:p>
            <a:pPr>
              <a:buFont typeface="Arial" pitchFamily="34" charset="0"/>
              <a:buChar char="•"/>
            </a:pPr>
            <a:r>
              <a:rPr lang="en-US" sz="1000" dirty="0">
                <a:solidFill>
                  <a:schemeClr val="tx1"/>
                </a:solidFill>
              </a:rPr>
              <a:t> If you have any changes to your schedule, please contact both Create &amp; Discover and your child’s school</a:t>
            </a:r>
          </a:p>
        </p:txBody>
      </p:sp>
      <p:sp>
        <p:nvSpPr>
          <p:cNvPr id="4" name="TextBox 3"/>
          <p:cNvSpPr txBox="1"/>
          <p:nvPr/>
        </p:nvSpPr>
        <p:spPr>
          <a:xfrm>
            <a:off x="4499727" y="5953444"/>
            <a:ext cx="4523295" cy="461665"/>
          </a:xfrm>
          <a:prstGeom prst="rect">
            <a:avLst/>
          </a:prstGeom>
          <a:noFill/>
          <a:ln cmpd="dbl">
            <a:solidFill>
              <a:schemeClr val="tx1"/>
            </a:solidFill>
            <a:prstDash val="lgDash"/>
          </a:ln>
        </p:spPr>
        <p:txBody>
          <a:bodyPr wrap="square" rtlCol="0">
            <a:spAutoFit/>
          </a:bodyPr>
          <a:lstStyle/>
          <a:p>
            <a:r>
              <a:rPr lang="en-US" sz="1200" dirty="0"/>
              <a:t>Child’s Name______________________________________________</a:t>
            </a:r>
          </a:p>
          <a:p>
            <a:r>
              <a:rPr lang="en-US" sz="1200" dirty="0"/>
              <a:t>School_________________________________       Grade______</a:t>
            </a:r>
          </a:p>
        </p:txBody>
      </p:sp>
      <p:graphicFrame>
        <p:nvGraphicFramePr>
          <p:cNvPr id="9" name="Table 8"/>
          <p:cNvGraphicFramePr>
            <a:graphicFrameLocks noGrp="1"/>
          </p:cNvGraphicFramePr>
          <p:nvPr>
            <p:extLst>
              <p:ext uri="{D42A27DB-BD31-4B8C-83A1-F6EECF244321}">
                <p14:modId xmlns:p14="http://schemas.microsoft.com/office/powerpoint/2010/main" val="3181342334"/>
              </p:ext>
            </p:extLst>
          </p:nvPr>
        </p:nvGraphicFramePr>
        <p:xfrm>
          <a:off x="2870733" y="1829033"/>
          <a:ext cx="6096000" cy="2515586"/>
        </p:xfrm>
        <a:graphic>
          <a:graphicData uri="http://schemas.openxmlformats.org/drawingml/2006/table">
            <a:tbl>
              <a:tblPr firstRow="1" bandRow="1">
                <a:tableStyleId>{D7AC3CCA-C797-4891-BE02-D94E43425B78}</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tblGrid>
              <a:tr h="311106">
                <a:tc>
                  <a:txBody>
                    <a:bodyPr/>
                    <a:lstStyle/>
                    <a:p>
                      <a:pPr algn="ctr"/>
                      <a:r>
                        <a:rPr lang="en-US" sz="1000" dirty="0"/>
                        <a:t>Monday</a:t>
                      </a:r>
                    </a:p>
                  </a:txBody>
                  <a:tcPr>
                    <a:solidFill>
                      <a:schemeClr val="bg1"/>
                    </a:solidFill>
                  </a:tcPr>
                </a:tc>
                <a:tc>
                  <a:txBody>
                    <a:bodyPr/>
                    <a:lstStyle/>
                    <a:p>
                      <a:pPr algn="ctr"/>
                      <a:r>
                        <a:rPr lang="en-US" sz="1000" dirty="0"/>
                        <a:t>Tuesday</a:t>
                      </a:r>
                    </a:p>
                  </a:txBody>
                  <a:tcPr>
                    <a:solidFill>
                      <a:schemeClr val="bg1"/>
                    </a:solidFill>
                  </a:tcPr>
                </a:tc>
                <a:tc>
                  <a:txBody>
                    <a:bodyPr/>
                    <a:lstStyle/>
                    <a:p>
                      <a:pPr algn="ctr"/>
                      <a:r>
                        <a:rPr lang="en-US" sz="1000" dirty="0"/>
                        <a:t>Wednesday</a:t>
                      </a:r>
                    </a:p>
                  </a:txBody>
                  <a:tcPr>
                    <a:solidFill>
                      <a:schemeClr val="bg1"/>
                    </a:solidFill>
                  </a:tcPr>
                </a:tc>
                <a:tc>
                  <a:txBody>
                    <a:bodyPr/>
                    <a:lstStyle/>
                    <a:p>
                      <a:pPr algn="ctr"/>
                      <a:r>
                        <a:rPr lang="en-US" sz="1000" dirty="0"/>
                        <a:t>Thursday</a:t>
                      </a:r>
                    </a:p>
                  </a:txBody>
                  <a:tcPr>
                    <a:solidFill>
                      <a:schemeClr val="bg1"/>
                    </a:solidFill>
                  </a:tcPr>
                </a:tc>
                <a:tc>
                  <a:txBody>
                    <a:bodyPr/>
                    <a:lstStyle/>
                    <a:p>
                      <a:pPr algn="ctr"/>
                      <a:r>
                        <a:rPr lang="en-US" sz="1000" dirty="0"/>
                        <a:t>Friday</a:t>
                      </a:r>
                    </a:p>
                  </a:txBody>
                  <a:tcPr>
                    <a:solidFill>
                      <a:schemeClr val="bg1"/>
                    </a:solidFill>
                  </a:tcPr>
                </a:tc>
                <a:extLst>
                  <a:ext uri="{0D108BD9-81ED-4DB2-BD59-A6C34878D82A}">
                    <a16:rowId xmlns:a16="http://schemas.microsoft.com/office/drawing/2014/main" val="10000"/>
                  </a:ext>
                </a:extLst>
              </a:tr>
              <a:tr h="375680">
                <a:tc>
                  <a:txBody>
                    <a:bodyPr/>
                    <a:lstStyle/>
                    <a:p>
                      <a:endParaRPr lang="en-US" sz="800" dirty="0"/>
                    </a:p>
                  </a:txBody>
                  <a:tcPr>
                    <a:solidFill>
                      <a:schemeClr val="bg1"/>
                    </a:solidFill>
                  </a:tcPr>
                </a:tc>
                <a:tc>
                  <a:txBody>
                    <a:bodyPr/>
                    <a:lstStyle/>
                    <a:p>
                      <a:endParaRPr lang="en-US" sz="800" dirty="0"/>
                    </a:p>
                  </a:txBody>
                  <a:tcPr>
                    <a:solidFill>
                      <a:schemeClr val="bg1"/>
                    </a:solidFill>
                  </a:tcPr>
                </a:tc>
                <a:tc>
                  <a:txBody>
                    <a:bodyPr/>
                    <a:lstStyle/>
                    <a:p>
                      <a:pPr marL="228600" indent="-228600">
                        <a:buNone/>
                      </a:pPr>
                      <a:endParaRPr lang="en-US" sz="800" dirty="0"/>
                    </a:p>
                  </a:txBody>
                  <a:tcPr>
                    <a:solidFill>
                      <a:schemeClr val="bg1"/>
                    </a:solidFill>
                  </a:tcPr>
                </a:tc>
                <a:tc>
                  <a:txBody>
                    <a:bodyPr/>
                    <a:lstStyle/>
                    <a:p>
                      <a:r>
                        <a:rPr lang="en-US" sz="1000" dirty="0"/>
                        <a:t>1</a:t>
                      </a:r>
                    </a:p>
                  </a:txBody>
                  <a:tcPr>
                    <a:solidFill>
                      <a:schemeClr val="bg1"/>
                    </a:solidFill>
                  </a:tcPr>
                </a:tc>
                <a:tc>
                  <a:txBody>
                    <a:bodyPr/>
                    <a:lstStyle/>
                    <a:p>
                      <a:r>
                        <a:rPr lang="en-US" sz="1000" dirty="0"/>
                        <a:t>2</a:t>
                      </a:r>
                    </a:p>
                  </a:txBody>
                  <a:tcPr>
                    <a:solidFill>
                      <a:schemeClr val="bg1"/>
                    </a:solidFill>
                  </a:tcPr>
                </a:tc>
                <a:extLst>
                  <a:ext uri="{0D108BD9-81ED-4DB2-BD59-A6C34878D82A}">
                    <a16:rowId xmlns:a16="http://schemas.microsoft.com/office/drawing/2014/main" val="10001"/>
                  </a:ext>
                </a:extLst>
              </a:tr>
              <a:tr h="441960">
                <a:tc>
                  <a:txBody>
                    <a:bodyPr/>
                    <a:lstStyle/>
                    <a:p>
                      <a:r>
                        <a:rPr lang="en-US" sz="1000" baseline="0" dirty="0"/>
                        <a:t>5</a:t>
                      </a:r>
                      <a:endParaRPr lang="en-US" sz="1000" dirty="0"/>
                    </a:p>
                  </a:txBody>
                  <a:tcPr>
                    <a:solidFill>
                      <a:schemeClr val="bg1"/>
                    </a:solidFill>
                  </a:tcPr>
                </a:tc>
                <a:tc>
                  <a:txBody>
                    <a:bodyPr/>
                    <a:lstStyle/>
                    <a:p>
                      <a:pPr marL="0" indent="0">
                        <a:buNone/>
                      </a:pPr>
                      <a:r>
                        <a:rPr lang="en-US" sz="1000" b="0" dirty="0"/>
                        <a:t>6</a:t>
                      </a:r>
                    </a:p>
                  </a:txBody>
                  <a:tcPr>
                    <a:solidFill>
                      <a:schemeClr val="bg1"/>
                    </a:solidFill>
                  </a:tcPr>
                </a:tc>
                <a:tc>
                  <a:txBody>
                    <a:bodyPr/>
                    <a:lstStyle/>
                    <a:p>
                      <a:pPr marL="0" indent="0">
                        <a:buNone/>
                      </a:pPr>
                      <a:r>
                        <a:rPr lang="en-US" sz="1000" b="0" dirty="0"/>
                        <a:t>7</a:t>
                      </a:r>
                    </a:p>
                  </a:txBody>
                  <a:tcPr>
                    <a:solidFill>
                      <a:schemeClr val="bg1"/>
                    </a:solidFill>
                  </a:tcPr>
                </a:tc>
                <a:tc>
                  <a:txBody>
                    <a:bodyPr/>
                    <a:lstStyle/>
                    <a:p>
                      <a:r>
                        <a:rPr lang="en-US" sz="1000" dirty="0"/>
                        <a:t>8</a:t>
                      </a:r>
                    </a:p>
                  </a:txBody>
                  <a:tcPr>
                    <a:solidFill>
                      <a:schemeClr val="bg1"/>
                    </a:solidFill>
                  </a:tcPr>
                </a:tc>
                <a:tc>
                  <a:txBody>
                    <a:bodyPr/>
                    <a:lstStyle/>
                    <a:p>
                      <a:r>
                        <a:rPr lang="en-US" sz="1000" dirty="0"/>
                        <a:t>9</a:t>
                      </a:r>
                    </a:p>
                  </a:txBody>
                  <a:tcPr>
                    <a:solidFill>
                      <a:schemeClr val="bg1"/>
                    </a:solidFill>
                  </a:tcPr>
                </a:tc>
                <a:extLst>
                  <a:ext uri="{0D108BD9-81ED-4DB2-BD59-A6C34878D82A}">
                    <a16:rowId xmlns:a16="http://schemas.microsoft.com/office/drawing/2014/main" val="10002"/>
                  </a:ext>
                </a:extLst>
              </a:tr>
              <a:tr h="472440">
                <a:tc>
                  <a:txBody>
                    <a:bodyPr/>
                    <a:lstStyle/>
                    <a:p>
                      <a:pPr marL="228600" indent="-228600">
                        <a:buNone/>
                      </a:pPr>
                      <a:r>
                        <a:rPr lang="en-US" sz="1000" dirty="0"/>
                        <a:t>12 </a:t>
                      </a:r>
                      <a:r>
                        <a:rPr lang="en-US" sz="1000" b="1" dirty="0"/>
                        <a:t>Columbus Day</a:t>
                      </a:r>
                    </a:p>
                    <a:p>
                      <a:pPr marL="228600" indent="-228600">
                        <a:buNone/>
                      </a:pPr>
                      <a:r>
                        <a:rPr lang="en-US" sz="1000" b="1" dirty="0"/>
                        <a:t>      No School</a:t>
                      </a:r>
                    </a:p>
                  </a:txBody>
                  <a:tcPr>
                    <a:solidFill>
                      <a:schemeClr val="bg1"/>
                    </a:solidFill>
                  </a:tcPr>
                </a:tc>
                <a:tc>
                  <a:txBody>
                    <a:bodyPr/>
                    <a:lstStyle/>
                    <a:p>
                      <a:r>
                        <a:rPr lang="en-US" sz="1000" dirty="0"/>
                        <a:t>13</a:t>
                      </a:r>
                    </a:p>
                  </a:txBody>
                  <a:tcPr>
                    <a:solidFill>
                      <a:schemeClr val="bg1"/>
                    </a:solidFill>
                  </a:tcPr>
                </a:tc>
                <a:tc>
                  <a:txBody>
                    <a:bodyPr/>
                    <a:lstStyle/>
                    <a:p>
                      <a:r>
                        <a:rPr lang="en-US" sz="1000" dirty="0"/>
                        <a:t>14</a:t>
                      </a:r>
                    </a:p>
                  </a:txBody>
                  <a:tcPr>
                    <a:solidFill>
                      <a:schemeClr val="bg1"/>
                    </a:solidFill>
                  </a:tcPr>
                </a:tc>
                <a:tc>
                  <a:txBody>
                    <a:bodyPr/>
                    <a:lstStyle/>
                    <a:p>
                      <a:r>
                        <a:rPr lang="en-US" sz="1000" dirty="0">
                          <a:sym typeface="Wingdings" pitchFamily="2" charset="2"/>
                        </a:rPr>
                        <a:t>15</a:t>
                      </a:r>
                    </a:p>
                  </a:txBody>
                  <a:tcPr>
                    <a:solidFill>
                      <a:schemeClr val="bg1"/>
                    </a:solidFill>
                  </a:tcPr>
                </a:tc>
                <a:tc>
                  <a:txBody>
                    <a:bodyPr/>
                    <a:lstStyle/>
                    <a:p>
                      <a:r>
                        <a:rPr lang="en-US" sz="1000" dirty="0"/>
                        <a:t>16</a:t>
                      </a:r>
                    </a:p>
                  </a:txBody>
                  <a:tcPr>
                    <a:solidFill>
                      <a:schemeClr val="bg1"/>
                    </a:solidFill>
                  </a:tcPr>
                </a:tc>
                <a:extLst>
                  <a:ext uri="{0D108BD9-81ED-4DB2-BD59-A6C34878D82A}">
                    <a16:rowId xmlns:a16="http://schemas.microsoft.com/office/drawing/2014/main" val="10003"/>
                  </a:ext>
                </a:extLst>
              </a:tr>
              <a:tr h="457200">
                <a:tc>
                  <a:txBody>
                    <a:bodyPr/>
                    <a:lstStyle/>
                    <a:p>
                      <a:r>
                        <a:rPr lang="en-US" sz="1000" dirty="0"/>
                        <a:t>19</a:t>
                      </a:r>
                    </a:p>
                  </a:txBody>
                  <a:tcPr>
                    <a:solidFill>
                      <a:schemeClr val="bg1"/>
                    </a:solidFill>
                  </a:tcPr>
                </a:tc>
                <a:tc>
                  <a:txBody>
                    <a:bodyPr/>
                    <a:lstStyle/>
                    <a:p>
                      <a:r>
                        <a:rPr lang="en-US" sz="1000" dirty="0"/>
                        <a:t>20</a:t>
                      </a:r>
                    </a:p>
                  </a:txBody>
                  <a:tcPr>
                    <a:solidFill>
                      <a:schemeClr val="bg1"/>
                    </a:solidFill>
                  </a:tcPr>
                </a:tc>
                <a:tc>
                  <a:txBody>
                    <a:bodyPr/>
                    <a:lstStyle/>
                    <a:p>
                      <a:pPr marL="228600" indent="-228600">
                        <a:buNone/>
                      </a:pPr>
                      <a:r>
                        <a:rPr lang="en-US" sz="1000" dirty="0"/>
                        <a:t>21 </a:t>
                      </a:r>
                      <a:r>
                        <a:rPr lang="en-US" sz="1000" b="1" dirty="0"/>
                        <a:t>Early Dismissal</a:t>
                      </a:r>
                    </a:p>
                  </a:txBody>
                  <a:tcPr>
                    <a:solidFill>
                      <a:schemeClr val="bg1"/>
                    </a:solidFill>
                  </a:tcPr>
                </a:tc>
                <a:tc>
                  <a:txBody>
                    <a:bodyPr/>
                    <a:lstStyle/>
                    <a:p>
                      <a:pPr marL="0" indent="0">
                        <a:buNone/>
                      </a:pPr>
                      <a:r>
                        <a:rPr lang="en-US" sz="1000" b="0" dirty="0"/>
                        <a:t>22</a:t>
                      </a:r>
                    </a:p>
                  </a:txBody>
                  <a:tcPr>
                    <a:solidFill>
                      <a:schemeClr val="bg1"/>
                    </a:solidFill>
                  </a:tcPr>
                </a:tc>
                <a:tc>
                  <a:txBody>
                    <a:bodyPr/>
                    <a:lstStyle/>
                    <a:p>
                      <a:pPr marL="0" indent="0">
                        <a:buNone/>
                      </a:pPr>
                      <a:r>
                        <a:rPr lang="en-US" sz="1000" b="0" dirty="0"/>
                        <a:t>23</a:t>
                      </a:r>
                    </a:p>
                  </a:txBody>
                  <a:tcPr>
                    <a:solidFill>
                      <a:schemeClr val="bg1"/>
                    </a:solidFill>
                  </a:tcPr>
                </a:tc>
                <a:extLst>
                  <a:ext uri="{0D108BD9-81ED-4DB2-BD59-A6C34878D82A}">
                    <a16:rowId xmlns:a16="http://schemas.microsoft.com/office/drawing/2014/main" val="10004"/>
                  </a:ext>
                </a:extLst>
              </a:tr>
              <a:tr h="457200">
                <a:tc>
                  <a:txBody>
                    <a:bodyPr/>
                    <a:lstStyle/>
                    <a:p>
                      <a:pPr marL="0" indent="0">
                        <a:buNone/>
                      </a:pPr>
                      <a:r>
                        <a:rPr lang="en-US" sz="1000" b="0" baseline="0" dirty="0"/>
                        <a:t>26</a:t>
                      </a:r>
                    </a:p>
                  </a:txBody>
                  <a:tcPr>
                    <a:solidFill>
                      <a:schemeClr val="bg1"/>
                    </a:solidFill>
                  </a:tcPr>
                </a:tc>
                <a:tc>
                  <a:txBody>
                    <a:bodyPr/>
                    <a:lstStyle/>
                    <a:p>
                      <a:pPr marL="0" indent="0">
                        <a:buNone/>
                      </a:pPr>
                      <a:r>
                        <a:rPr lang="en-US" sz="1000" b="0" baseline="0" dirty="0"/>
                        <a:t>27</a:t>
                      </a:r>
                    </a:p>
                  </a:txBody>
                  <a:tcPr>
                    <a:solidFill>
                      <a:schemeClr val="bg1"/>
                    </a:solidFill>
                  </a:tcPr>
                </a:tc>
                <a:tc>
                  <a:txBody>
                    <a:bodyPr/>
                    <a:lstStyle/>
                    <a:p>
                      <a:pPr marL="0" indent="0">
                        <a:buNone/>
                      </a:pPr>
                      <a:r>
                        <a:rPr lang="en-US" sz="1000" b="0" dirty="0"/>
                        <a:t>28</a:t>
                      </a:r>
                    </a:p>
                  </a:txBody>
                  <a:tcPr>
                    <a:solidFill>
                      <a:schemeClr val="bg1"/>
                    </a:solidFill>
                  </a:tcPr>
                </a:tc>
                <a:tc>
                  <a:txBody>
                    <a:bodyPr/>
                    <a:lstStyle/>
                    <a:p>
                      <a:pPr marL="0" indent="0">
                        <a:buNone/>
                      </a:pPr>
                      <a:r>
                        <a:rPr lang="en-US" sz="1000" b="0" baseline="0" dirty="0"/>
                        <a:t>29</a:t>
                      </a:r>
                    </a:p>
                  </a:txBody>
                  <a:tcPr>
                    <a:solidFill>
                      <a:schemeClr val="bg1"/>
                    </a:solidFill>
                  </a:tcPr>
                </a:tc>
                <a:tc>
                  <a:txBody>
                    <a:bodyPr/>
                    <a:lstStyle/>
                    <a:p>
                      <a:pPr marL="0" indent="0">
                        <a:buNone/>
                      </a:pPr>
                      <a:r>
                        <a:rPr lang="en-US" sz="1000" b="0" dirty="0"/>
                        <a:t>30</a:t>
                      </a:r>
                    </a:p>
                  </a:txBody>
                  <a:tcPr>
                    <a:solidFill>
                      <a:schemeClr val="bg1"/>
                    </a:solidFill>
                  </a:tcPr>
                </a:tc>
                <a:extLst>
                  <a:ext uri="{0D108BD9-81ED-4DB2-BD59-A6C34878D82A}">
                    <a16:rowId xmlns:a16="http://schemas.microsoft.com/office/drawing/2014/main" val="10005"/>
                  </a:ext>
                </a:extLst>
              </a:tr>
            </a:tbl>
          </a:graphicData>
        </a:graphic>
      </p:graphicFrame>
      <p:sp>
        <p:nvSpPr>
          <p:cNvPr id="11" name="TextBox 10"/>
          <p:cNvSpPr txBox="1"/>
          <p:nvPr/>
        </p:nvSpPr>
        <p:spPr>
          <a:xfrm>
            <a:off x="4477731" y="4660938"/>
            <a:ext cx="4509155" cy="1046440"/>
          </a:xfrm>
          <a:prstGeom prst="rect">
            <a:avLst/>
          </a:prstGeom>
          <a:noFill/>
          <a:ln>
            <a:solidFill>
              <a:schemeClr val="tx1"/>
            </a:solidFill>
            <a:prstDash val="lgDash"/>
          </a:ln>
        </p:spPr>
        <p:txBody>
          <a:bodyPr wrap="square" rtlCol="0">
            <a:spAutoFit/>
          </a:bodyPr>
          <a:lstStyle/>
          <a:p>
            <a:pPr marL="171450" indent="-171450" algn="ctr">
              <a:buFont typeface="Arial" panose="020B0604020202020204" pitchFamily="34" charset="0"/>
              <a:buChar char="•"/>
            </a:pPr>
            <a:r>
              <a:rPr lang="en-US" sz="1000" b="1" dirty="0"/>
              <a:t>10/21 is an Early Dismissal Day</a:t>
            </a:r>
            <a:r>
              <a:rPr lang="en-US" sz="1000" dirty="0"/>
              <a:t>, please write an </a:t>
            </a:r>
            <a:r>
              <a:rPr lang="en-US" sz="1000" b="1" dirty="0"/>
              <a:t>A </a:t>
            </a:r>
            <a:r>
              <a:rPr lang="en-US" sz="1000" dirty="0"/>
              <a:t>if you need care that day.        There is an additional fee for that day if you are enrolled in the daily program.  It is included if you are enrolled in the monthly program.</a:t>
            </a:r>
          </a:p>
          <a:p>
            <a:pPr marL="171450" indent="-171450" algn="ctr">
              <a:buFont typeface="Arial" panose="020B0604020202020204" pitchFamily="34" charset="0"/>
              <a:buChar char="•"/>
            </a:pPr>
            <a:r>
              <a:rPr lang="en-US" sz="1000" dirty="0"/>
              <a:t>No School on 10/12 No </a:t>
            </a:r>
            <a:r>
              <a:rPr lang="en-US" sz="1000"/>
              <a:t>Care Provided</a:t>
            </a:r>
            <a:endParaRPr lang="en-US" sz="1000" dirty="0"/>
          </a:p>
          <a:p>
            <a:pPr algn="ctr"/>
            <a:endParaRPr lang="en-US" sz="1000" dirty="0"/>
          </a:p>
          <a:p>
            <a:pPr algn="ctr"/>
            <a:r>
              <a:rPr lang="en-US" sz="1200" dirty="0"/>
              <a:t>Calendar &amp; Payment Due by September 15th</a:t>
            </a:r>
          </a:p>
        </p:txBody>
      </p:sp>
      <p:sp>
        <p:nvSpPr>
          <p:cNvPr id="6" name="TextBox 5">
            <a:extLst>
              <a:ext uri="{FF2B5EF4-FFF2-40B4-BE49-F238E27FC236}">
                <a16:creationId xmlns:a16="http://schemas.microsoft.com/office/drawing/2014/main" id="{942408FC-250C-F899-4041-2BF4E6BC8A1D}"/>
              </a:ext>
            </a:extLst>
          </p:cNvPr>
          <p:cNvSpPr txBox="1"/>
          <p:nvPr/>
        </p:nvSpPr>
        <p:spPr>
          <a:xfrm>
            <a:off x="152400" y="1527641"/>
            <a:ext cx="2590800" cy="3000821"/>
          </a:xfrm>
          <a:prstGeom prst="rect">
            <a:avLst/>
          </a:prstGeom>
          <a:noFill/>
          <a:ln cmpd="dbl">
            <a:solidFill>
              <a:schemeClr val="tx1"/>
            </a:solidFill>
            <a:prstDash val="lgDash"/>
          </a:ln>
        </p:spPr>
        <p:txBody>
          <a:bodyPr wrap="square" rtlCol="0">
            <a:spAutoFit/>
          </a:bodyPr>
          <a:lstStyle/>
          <a:p>
            <a:endParaRPr lang="en-US" sz="900" dirty="0"/>
          </a:p>
          <a:p>
            <a:r>
              <a:rPr lang="en-US" sz="900" b="1" dirty="0"/>
              <a:t>        Please select one of the following:</a:t>
            </a:r>
          </a:p>
          <a:p>
            <a:endParaRPr lang="en-US" sz="900" dirty="0"/>
          </a:p>
          <a:p>
            <a:r>
              <a:rPr lang="en-US" sz="900" dirty="0"/>
              <a:t>⃝ SET SCHEDULE – Your child will be on a set schedule every month.  This would be the only calendar you are required to fill out.</a:t>
            </a:r>
          </a:p>
          <a:p>
            <a:endParaRPr lang="en-US" sz="900" dirty="0"/>
          </a:p>
          <a:p>
            <a:r>
              <a:rPr lang="en-US" sz="900" dirty="0"/>
              <a:t>⃝ VARYING SCHEDULE – You will pass in a calendar in every month as your days may change.</a:t>
            </a:r>
          </a:p>
          <a:p>
            <a:endParaRPr lang="en-US" sz="900" dirty="0"/>
          </a:p>
          <a:p>
            <a:r>
              <a:rPr lang="en-US" sz="900" dirty="0"/>
              <a:t>  </a:t>
            </a:r>
            <a:r>
              <a:rPr lang="en-US" sz="900" b="1" dirty="0"/>
              <a:t>Monthly Programs </a:t>
            </a:r>
            <a:r>
              <a:rPr lang="en-US" sz="900" dirty="0"/>
              <a:t>(10 monthly payments)</a:t>
            </a:r>
          </a:p>
          <a:p>
            <a:r>
              <a:rPr lang="en-US" sz="900" dirty="0"/>
              <a:t>Before School Care 6:30-8:30  $160 per month</a:t>
            </a:r>
          </a:p>
          <a:p>
            <a:r>
              <a:rPr lang="en-US" sz="900" dirty="0"/>
              <a:t>After School Care 3:00-6:00     $160 per month</a:t>
            </a:r>
          </a:p>
          <a:p>
            <a:r>
              <a:rPr lang="en-US" sz="900" dirty="0"/>
              <a:t>                Early Dismissals included</a:t>
            </a:r>
          </a:p>
          <a:p>
            <a:r>
              <a:rPr lang="en-US" sz="900" b="1" dirty="0"/>
              <a:t>                  </a:t>
            </a:r>
          </a:p>
          <a:p>
            <a:r>
              <a:rPr lang="en-US" sz="900" b="1" dirty="0"/>
              <a:t>                          Daily Programs</a:t>
            </a:r>
          </a:p>
          <a:p>
            <a:r>
              <a:rPr lang="en-US" sz="900" dirty="0"/>
              <a:t>    Before School Care 6:30-8:30 $20 per day</a:t>
            </a:r>
          </a:p>
          <a:p>
            <a:r>
              <a:rPr lang="en-US" sz="900" dirty="0"/>
              <a:t>    After School Care 3:00-6:00   $25 per day</a:t>
            </a:r>
          </a:p>
          <a:p>
            <a:r>
              <a:rPr lang="en-US" sz="900" dirty="0"/>
              <a:t>               Early Dismissal Care $30</a:t>
            </a:r>
          </a:p>
          <a:p>
            <a:endParaRPr lang="en-US" sz="900" dirty="0"/>
          </a:p>
          <a:p>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15940</TotalTime>
  <Words>306</Words>
  <Application>Microsoft Office PowerPoint</Application>
  <PresentationFormat>On-screen Show (4:3)</PresentationFormat>
  <Paragraphs>59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Office Theme</vt:lpstr>
      <vt:lpstr>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karen</dc:creator>
  <cp:lastModifiedBy>Melissa Murphy</cp:lastModifiedBy>
  <cp:revision>43</cp:revision>
  <cp:lastPrinted>2018-07-20T19:02:02Z</cp:lastPrinted>
  <dcterms:created xsi:type="dcterms:W3CDTF">2015-03-09T18:39:52Z</dcterms:created>
  <dcterms:modified xsi:type="dcterms:W3CDTF">2026-09-02T15:07:25Z</dcterms:modified>
</cp:coreProperties>
</file>