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895B9E-C72D-419C-B5D3-0C818ED6F333}" v="1" dt="2026-07-09T14:23:27.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5" autoAdjust="0"/>
    <p:restoredTop sz="86901" autoAdjust="0"/>
  </p:normalViewPr>
  <p:slideViewPr>
    <p:cSldViewPr>
      <p:cViewPr varScale="1">
        <p:scale>
          <a:sx n="111" d="100"/>
          <a:sy n="111" d="100"/>
        </p:scale>
        <p:origin x="142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Murphy" userId="6b102b8920150b47" providerId="LiveId" clId="{D13C54ED-F7BF-446D-B53A-AA7A49B0C559}"/>
    <pc:docChg chg="custSel modSld">
      <pc:chgData name="Melissa Murphy" userId="6b102b8920150b47" providerId="LiveId" clId="{D13C54ED-F7BF-446D-B53A-AA7A49B0C559}" dt="2026-07-09T14:27:28.970" v="184" actId="20577"/>
      <pc:docMkLst>
        <pc:docMk/>
      </pc:docMkLst>
      <pc:sldChg chg="modSp mod">
        <pc:chgData name="Melissa Murphy" userId="6b102b8920150b47" providerId="LiveId" clId="{D13C54ED-F7BF-446D-B53A-AA7A49B0C559}" dt="2026-07-09T14:27:28.970" v="184" actId="20577"/>
        <pc:sldMkLst>
          <pc:docMk/>
          <pc:sldMk cId="0" sldId="256"/>
        </pc:sldMkLst>
        <pc:spChg chg="mod">
          <ac:chgData name="Melissa Murphy" userId="6b102b8920150b47" providerId="LiveId" clId="{D13C54ED-F7BF-446D-B53A-AA7A49B0C559}" dt="2026-07-09T14:26:05.139" v="106" actId="20577"/>
          <ac:spMkLst>
            <pc:docMk/>
            <pc:sldMk cId="0" sldId="256"/>
            <ac:spMk id="3" creationId="{00000000-0000-0000-0000-000000000000}"/>
          </ac:spMkLst>
        </pc:spChg>
        <pc:spChg chg="mod">
          <ac:chgData name="Melissa Murphy" userId="6b102b8920150b47" providerId="LiveId" clId="{D13C54ED-F7BF-446D-B53A-AA7A49B0C559}" dt="2026-07-09T14:25:31.052" v="99" actId="20577"/>
          <ac:spMkLst>
            <pc:docMk/>
            <pc:sldMk cId="0" sldId="256"/>
            <ac:spMk id="6" creationId="{942408FC-250C-F899-4041-2BF4E6BC8A1D}"/>
          </ac:spMkLst>
        </pc:spChg>
        <pc:spChg chg="mod">
          <ac:chgData name="Melissa Murphy" userId="6b102b8920150b47" providerId="LiveId" clId="{D13C54ED-F7BF-446D-B53A-AA7A49B0C559}" dt="2026-07-09T14:27:28.970" v="184" actId="20577"/>
          <ac:spMkLst>
            <pc:docMk/>
            <pc:sldMk cId="0" sldId="256"/>
            <ac:spMk id="11" creationId="{00000000-0000-0000-0000-000000000000}"/>
          </ac:spMkLst>
        </pc:spChg>
        <pc:graphicFrameChg chg="mod modGraphic">
          <ac:chgData name="Melissa Murphy" userId="6b102b8920150b47" providerId="LiveId" clId="{D13C54ED-F7BF-446D-B53A-AA7A49B0C559}" dt="2026-07-09T14:26:56.334" v="147" actId="113"/>
          <ac:graphicFrameMkLst>
            <pc:docMk/>
            <pc:sldMk cId="0" sldId="256"/>
            <ac:graphicFrameMk id="9" creationId="{00000000-0000-0000-0000-000000000000}"/>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C6FD84-4830-4F81-BC69-54B4F6664D10}"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C6FD84-4830-4F81-BC69-54B4F6664D10}"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C6FD84-4830-4F81-BC69-54B4F6664D10}"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C6FD84-4830-4F81-BC69-54B4F6664D10}" type="datetimeFigureOut">
              <a:rPr lang="en-US" smtClean="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C6FD84-4830-4F81-BC69-54B4F6664D10}" type="datetimeFigureOut">
              <a:rPr lang="en-US" smtClean="0"/>
              <a:pPr/>
              <a:t>7/9/2026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6FD84-4830-4F81-BC69-54B4F6664D10}" type="datetimeFigureOut">
              <a:rPr lang="en-US" smtClean="0"/>
              <a:pPr/>
              <a:t>7/9/2026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6FD84-4830-4F81-BC69-54B4F6664D10}"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6FD84-4830-4F81-BC69-54B4F6664D10}"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C6FD84-4830-4F81-BC69-54B4F6664D10}" type="datetimeFigureOut">
              <a:rPr lang="en-US" smtClean="0"/>
              <a:pPr/>
              <a:t>7/9/2026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9C77E-2B61-4421-8086-D27B354142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black text on a white background">
            <a:extLst>
              <a:ext uri="{FF2B5EF4-FFF2-40B4-BE49-F238E27FC236}">
                <a16:creationId xmlns:a16="http://schemas.microsoft.com/office/drawing/2014/main" id="{5A20AB34-E53B-479B-A967-2C3B4BF76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213295"/>
            <a:ext cx="4114800" cy="1924551"/>
          </a:xfrm>
          <a:prstGeom prst="rect">
            <a:avLst/>
          </a:prstGeom>
        </p:spPr>
      </p:pic>
      <p:pic>
        <p:nvPicPr>
          <p:cNvPr id="22" name="Picture 21" descr="A logo for a school">
            <a:extLst>
              <a:ext uri="{FF2B5EF4-FFF2-40B4-BE49-F238E27FC236}">
                <a16:creationId xmlns:a16="http://schemas.microsoft.com/office/drawing/2014/main" id="{B55775B3-6968-7CAF-F9CD-A7D98EE24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933" y="-354300"/>
            <a:ext cx="2183333" cy="2183333"/>
          </a:xfrm>
          <a:prstGeom prst="rect">
            <a:avLst/>
          </a:prstGeom>
        </p:spPr>
      </p:pic>
      <p:sp>
        <p:nvSpPr>
          <p:cNvPr id="2" name="Title 1"/>
          <p:cNvSpPr>
            <a:spLocks noGrp="1"/>
          </p:cNvSpPr>
          <p:nvPr>
            <p:ph type="ctrTitle"/>
          </p:nvPr>
        </p:nvSpPr>
        <p:spPr/>
        <p:txBody>
          <a:bodyPr/>
          <a:lstStyle/>
          <a:p>
            <a:r>
              <a:rPr lang="en-US" dirty="0"/>
              <a:t>h</a:t>
            </a:r>
          </a:p>
        </p:txBody>
      </p:sp>
      <p:sp>
        <p:nvSpPr>
          <p:cNvPr id="3" name="Subtitle 2"/>
          <p:cNvSpPr>
            <a:spLocks noGrp="1"/>
          </p:cNvSpPr>
          <p:nvPr>
            <p:ph type="subTitle" idx="1"/>
          </p:nvPr>
        </p:nvSpPr>
        <p:spPr>
          <a:xfrm>
            <a:off x="174005" y="4662509"/>
            <a:ext cx="4191000" cy="1752600"/>
          </a:xfrm>
          <a:ln>
            <a:solidFill>
              <a:schemeClr val="tx1"/>
            </a:solidFill>
            <a:prstDash val="lgDash"/>
          </a:ln>
        </p:spPr>
        <p:txBody>
          <a:bodyPr>
            <a:normAutofit lnSpcReduction="10000"/>
          </a:bodyPr>
          <a:lstStyle/>
          <a:p>
            <a:r>
              <a:rPr lang="en-US" sz="1400" b="1" dirty="0">
                <a:solidFill>
                  <a:schemeClr val="tx1"/>
                </a:solidFill>
              </a:rPr>
              <a:t>Important Reminders</a:t>
            </a:r>
          </a:p>
          <a:p>
            <a:pPr>
              <a:buFont typeface="Arial" pitchFamily="34" charset="0"/>
              <a:buChar char="•"/>
            </a:pPr>
            <a:r>
              <a:rPr lang="en-US" sz="1000" dirty="0">
                <a:solidFill>
                  <a:schemeClr val="tx1"/>
                </a:solidFill>
              </a:rPr>
              <a:t> When filling out your calendar write either</a:t>
            </a:r>
          </a:p>
          <a:p>
            <a:r>
              <a:rPr lang="en-US" sz="1000" dirty="0">
                <a:solidFill>
                  <a:schemeClr val="tx1"/>
                </a:solidFill>
              </a:rPr>
              <a:t>B….Before School Care   </a:t>
            </a:r>
            <a:r>
              <a:rPr lang="en-US" sz="1000" b="1" dirty="0">
                <a:solidFill>
                  <a:schemeClr val="tx1"/>
                </a:solidFill>
              </a:rPr>
              <a:t>AND/OR  </a:t>
            </a:r>
            <a:r>
              <a:rPr lang="en-US" sz="1000" dirty="0">
                <a:solidFill>
                  <a:schemeClr val="tx1"/>
                </a:solidFill>
              </a:rPr>
              <a:t> A….After School Care</a:t>
            </a:r>
          </a:p>
          <a:p>
            <a:pPr>
              <a:buFont typeface="Arial" pitchFamily="34" charset="0"/>
              <a:buChar char="•"/>
            </a:pPr>
            <a:r>
              <a:rPr lang="en-US" sz="1000" dirty="0">
                <a:solidFill>
                  <a:schemeClr val="tx1"/>
                </a:solidFill>
              </a:rPr>
              <a:t>If enrolled in the monthly program this is payment/calendar 1 of 10</a:t>
            </a:r>
          </a:p>
          <a:p>
            <a:pPr>
              <a:buFont typeface="Arial" pitchFamily="34" charset="0"/>
              <a:buChar char="•"/>
            </a:pPr>
            <a:r>
              <a:rPr lang="en-US" sz="1000" dirty="0">
                <a:solidFill>
                  <a:schemeClr val="tx1"/>
                </a:solidFill>
              </a:rPr>
              <a:t>  Last minute Care Fee will be charged when calendar is not received or when adding unscheduled days</a:t>
            </a:r>
          </a:p>
          <a:p>
            <a:pPr>
              <a:buFont typeface="Arial" pitchFamily="34" charset="0"/>
              <a:buChar char="•"/>
            </a:pPr>
            <a:r>
              <a:rPr lang="en-US" sz="1000" dirty="0">
                <a:solidFill>
                  <a:schemeClr val="tx1"/>
                </a:solidFill>
              </a:rPr>
              <a:t> There is no refund for unused hours</a:t>
            </a:r>
          </a:p>
          <a:p>
            <a:pPr>
              <a:buFont typeface="Arial" pitchFamily="34" charset="0"/>
              <a:buChar char="•"/>
            </a:pPr>
            <a:r>
              <a:rPr lang="en-US" sz="1000" dirty="0">
                <a:solidFill>
                  <a:schemeClr val="tx1"/>
                </a:solidFill>
              </a:rPr>
              <a:t> Please provide a healthy snack and drink daily</a:t>
            </a:r>
          </a:p>
          <a:p>
            <a:pPr>
              <a:buFont typeface="Arial" pitchFamily="34" charset="0"/>
              <a:buChar char="•"/>
            </a:pPr>
            <a:r>
              <a:rPr lang="en-US" sz="1000" dirty="0">
                <a:solidFill>
                  <a:schemeClr val="tx1"/>
                </a:solidFill>
              </a:rPr>
              <a:t> If you have any changes to your schedule, please contact both MSLC and your child’s school</a:t>
            </a:r>
          </a:p>
        </p:txBody>
      </p:sp>
      <p:sp>
        <p:nvSpPr>
          <p:cNvPr id="4" name="TextBox 3"/>
          <p:cNvSpPr txBox="1"/>
          <p:nvPr/>
        </p:nvSpPr>
        <p:spPr>
          <a:xfrm>
            <a:off x="4499727" y="5953444"/>
            <a:ext cx="4523295" cy="461665"/>
          </a:xfrm>
          <a:prstGeom prst="rect">
            <a:avLst/>
          </a:prstGeom>
          <a:noFill/>
          <a:ln cmpd="dbl">
            <a:solidFill>
              <a:schemeClr val="tx1"/>
            </a:solidFill>
            <a:prstDash val="lgDash"/>
          </a:ln>
        </p:spPr>
        <p:txBody>
          <a:bodyPr wrap="square" rtlCol="0">
            <a:spAutoFit/>
          </a:bodyPr>
          <a:lstStyle/>
          <a:p>
            <a:r>
              <a:rPr lang="en-US" sz="1200" dirty="0"/>
              <a:t>Child’s Name______________________________________________</a:t>
            </a:r>
          </a:p>
          <a:p>
            <a:r>
              <a:rPr lang="en-US" sz="1200" dirty="0"/>
              <a:t>School_________________________________       Grade______</a:t>
            </a:r>
          </a:p>
        </p:txBody>
      </p:sp>
      <p:graphicFrame>
        <p:nvGraphicFramePr>
          <p:cNvPr id="9" name="Table 8"/>
          <p:cNvGraphicFramePr>
            <a:graphicFrameLocks noGrp="1"/>
          </p:cNvGraphicFramePr>
          <p:nvPr>
            <p:extLst>
              <p:ext uri="{D42A27DB-BD31-4B8C-83A1-F6EECF244321}">
                <p14:modId xmlns:p14="http://schemas.microsoft.com/office/powerpoint/2010/main" val="1400914439"/>
              </p:ext>
            </p:extLst>
          </p:nvPr>
        </p:nvGraphicFramePr>
        <p:xfrm>
          <a:off x="2905026" y="1527641"/>
          <a:ext cx="6096000" cy="2515586"/>
        </p:xfrm>
        <a:graphic>
          <a:graphicData uri="http://schemas.openxmlformats.org/drawingml/2006/table">
            <a:tbl>
              <a:tblPr firstRow="1" bandRow="1">
                <a:tableStyleId>{D7AC3CCA-C797-4891-BE02-D94E43425B78}</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11106">
                <a:tc>
                  <a:txBody>
                    <a:bodyPr/>
                    <a:lstStyle/>
                    <a:p>
                      <a:pPr algn="ctr"/>
                      <a:r>
                        <a:rPr lang="en-US" sz="1000" dirty="0"/>
                        <a:t>Monday</a:t>
                      </a:r>
                    </a:p>
                  </a:txBody>
                  <a:tcPr>
                    <a:solidFill>
                      <a:schemeClr val="bg1"/>
                    </a:solidFill>
                  </a:tcPr>
                </a:tc>
                <a:tc>
                  <a:txBody>
                    <a:bodyPr/>
                    <a:lstStyle/>
                    <a:p>
                      <a:pPr algn="ctr"/>
                      <a:r>
                        <a:rPr lang="en-US" sz="1000" dirty="0"/>
                        <a:t>Tuesday</a:t>
                      </a:r>
                    </a:p>
                  </a:txBody>
                  <a:tcPr>
                    <a:solidFill>
                      <a:schemeClr val="bg1"/>
                    </a:solidFill>
                  </a:tcPr>
                </a:tc>
                <a:tc>
                  <a:txBody>
                    <a:bodyPr/>
                    <a:lstStyle/>
                    <a:p>
                      <a:pPr algn="ctr"/>
                      <a:r>
                        <a:rPr lang="en-US" sz="1000" dirty="0"/>
                        <a:t>Wednesday</a:t>
                      </a:r>
                    </a:p>
                  </a:txBody>
                  <a:tcPr>
                    <a:solidFill>
                      <a:schemeClr val="bg1"/>
                    </a:solidFill>
                  </a:tcPr>
                </a:tc>
                <a:tc>
                  <a:txBody>
                    <a:bodyPr/>
                    <a:lstStyle/>
                    <a:p>
                      <a:pPr algn="ctr"/>
                      <a:r>
                        <a:rPr lang="en-US" sz="1000" dirty="0"/>
                        <a:t>Thursday</a:t>
                      </a:r>
                    </a:p>
                  </a:txBody>
                  <a:tcPr>
                    <a:solidFill>
                      <a:schemeClr val="bg1"/>
                    </a:solidFill>
                  </a:tcPr>
                </a:tc>
                <a:tc>
                  <a:txBody>
                    <a:bodyPr/>
                    <a:lstStyle/>
                    <a:p>
                      <a:pPr algn="ctr"/>
                      <a:r>
                        <a:rPr lang="en-US" sz="1000" dirty="0"/>
                        <a:t>Friday</a:t>
                      </a:r>
                    </a:p>
                  </a:txBody>
                  <a:tcPr>
                    <a:solidFill>
                      <a:schemeClr val="bg1"/>
                    </a:solidFill>
                  </a:tcPr>
                </a:tc>
                <a:extLst>
                  <a:ext uri="{0D108BD9-81ED-4DB2-BD59-A6C34878D82A}">
                    <a16:rowId xmlns:a16="http://schemas.microsoft.com/office/drawing/2014/main" val="10000"/>
                  </a:ext>
                </a:extLst>
              </a:tr>
              <a:tr h="375680">
                <a:tc>
                  <a:txBody>
                    <a:bodyPr/>
                    <a:lstStyle/>
                    <a:p>
                      <a:endParaRPr lang="en-US" sz="800" dirty="0"/>
                    </a:p>
                  </a:txBody>
                  <a:tcPr>
                    <a:solidFill>
                      <a:schemeClr val="bg1"/>
                    </a:solidFill>
                  </a:tcPr>
                </a:tc>
                <a:tc>
                  <a:txBody>
                    <a:bodyPr/>
                    <a:lstStyle/>
                    <a:p>
                      <a:endParaRPr lang="en-US" sz="800" dirty="0"/>
                    </a:p>
                  </a:txBody>
                  <a:tcPr>
                    <a:solidFill>
                      <a:schemeClr val="bg1"/>
                    </a:solidFill>
                  </a:tcPr>
                </a:tc>
                <a:tc>
                  <a:txBody>
                    <a:bodyPr/>
                    <a:lstStyle/>
                    <a:p>
                      <a:pPr marL="228600" indent="-228600">
                        <a:buNone/>
                      </a:pPr>
                      <a:r>
                        <a:rPr lang="en-US" sz="800" dirty="0"/>
                        <a:t>2</a:t>
                      </a:r>
                    </a:p>
                  </a:txBody>
                  <a:tcPr>
                    <a:solidFill>
                      <a:schemeClr val="bg1"/>
                    </a:solidFill>
                  </a:tcPr>
                </a:tc>
                <a:tc>
                  <a:txBody>
                    <a:bodyPr/>
                    <a:lstStyle/>
                    <a:p>
                      <a:r>
                        <a:rPr lang="en-US" sz="1000" dirty="0"/>
                        <a:t>3</a:t>
                      </a:r>
                    </a:p>
                  </a:txBody>
                  <a:tcPr>
                    <a:solidFill>
                      <a:schemeClr val="bg1"/>
                    </a:solidFill>
                  </a:tcPr>
                </a:tc>
                <a:tc>
                  <a:txBody>
                    <a:bodyPr/>
                    <a:lstStyle/>
                    <a:p>
                      <a:r>
                        <a:rPr lang="en-US" sz="1000" dirty="0"/>
                        <a:t>4</a:t>
                      </a:r>
                    </a:p>
                  </a:txBody>
                  <a:tcPr>
                    <a:solidFill>
                      <a:schemeClr val="bg1"/>
                    </a:solidFill>
                  </a:tcPr>
                </a:tc>
                <a:extLst>
                  <a:ext uri="{0D108BD9-81ED-4DB2-BD59-A6C34878D82A}">
                    <a16:rowId xmlns:a16="http://schemas.microsoft.com/office/drawing/2014/main" val="10001"/>
                  </a:ext>
                </a:extLst>
              </a:tr>
              <a:tr h="441960">
                <a:tc>
                  <a:txBody>
                    <a:bodyPr/>
                    <a:lstStyle/>
                    <a:p>
                      <a:r>
                        <a:rPr lang="en-US" sz="1000" baseline="0" dirty="0"/>
                        <a:t>7</a:t>
                      </a:r>
                      <a:endParaRPr lang="en-US" sz="1000" dirty="0"/>
                    </a:p>
                  </a:txBody>
                  <a:tcPr>
                    <a:solidFill>
                      <a:schemeClr val="bg1"/>
                    </a:solidFill>
                  </a:tcPr>
                </a:tc>
                <a:tc>
                  <a:txBody>
                    <a:bodyPr/>
                    <a:lstStyle/>
                    <a:p>
                      <a:pPr marL="0" indent="0">
                        <a:buNone/>
                      </a:pPr>
                      <a:r>
                        <a:rPr lang="en-US" sz="1000" b="0" dirty="0"/>
                        <a:t>8</a:t>
                      </a:r>
                    </a:p>
                  </a:txBody>
                  <a:tcPr>
                    <a:solidFill>
                      <a:schemeClr val="bg1"/>
                    </a:solidFill>
                  </a:tcPr>
                </a:tc>
                <a:tc>
                  <a:txBody>
                    <a:bodyPr/>
                    <a:lstStyle/>
                    <a:p>
                      <a:pPr marL="0" indent="0">
                        <a:buNone/>
                      </a:pPr>
                      <a:r>
                        <a:rPr lang="en-US" sz="1000" b="0" dirty="0"/>
                        <a:t>9</a:t>
                      </a:r>
                    </a:p>
                  </a:txBody>
                  <a:tcPr>
                    <a:solidFill>
                      <a:schemeClr val="bg1"/>
                    </a:solidFill>
                  </a:tcPr>
                </a:tc>
                <a:tc>
                  <a:txBody>
                    <a:bodyPr/>
                    <a:lstStyle/>
                    <a:p>
                      <a:r>
                        <a:rPr lang="en-US" sz="1000" dirty="0"/>
                        <a:t>10</a:t>
                      </a:r>
                    </a:p>
                  </a:txBody>
                  <a:tcPr>
                    <a:solidFill>
                      <a:schemeClr val="bg1"/>
                    </a:solidFill>
                  </a:tcPr>
                </a:tc>
                <a:tc>
                  <a:txBody>
                    <a:bodyPr/>
                    <a:lstStyle/>
                    <a:p>
                      <a:r>
                        <a:rPr lang="en-US" sz="1000" dirty="0"/>
                        <a:t>11</a:t>
                      </a:r>
                    </a:p>
                  </a:txBody>
                  <a:tcPr>
                    <a:solidFill>
                      <a:schemeClr val="bg1"/>
                    </a:solidFill>
                  </a:tcPr>
                </a:tc>
                <a:extLst>
                  <a:ext uri="{0D108BD9-81ED-4DB2-BD59-A6C34878D82A}">
                    <a16:rowId xmlns:a16="http://schemas.microsoft.com/office/drawing/2014/main" val="10002"/>
                  </a:ext>
                </a:extLst>
              </a:tr>
              <a:tr h="472440">
                <a:tc>
                  <a:txBody>
                    <a:bodyPr/>
                    <a:lstStyle/>
                    <a:p>
                      <a:pPr marL="228600" indent="-228600">
                        <a:buNone/>
                      </a:pPr>
                      <a:r>
                        <a:rPr lang="en-US" sz="1000" dirty="0"/>
                        <a:t>14</a:t>
                      </a:r>
                    </a:p>
                  </a:txBody>
                  <a:tcPr>
                    <a:solidFill>
                      <a:schemeClr val="bg1"/>
                    </a:solidFill>
                  </a:tcPr>
                </a:tc>
                <a:tc>
                  <a:txBody>
                    <a:bodyPr/>
                    <a:lstStyle/>
                    <a:p>
                      <a:r>
                        <a:rPr lang="en-US" sz="1000" dirty="0"/>
                        <a:t>15</a:t>
                      </a:r>
                    </a:p>
                  </a:txBody>
                  <a:tcPr>
                    <a:solidFill>
                      <a:schemeClr val="bg1"/>
                    </a:solidFill>
                  </a:tcPr>
                </a:tc>
                <a:tc>
                  <a:txBody>
                    <a:bodyPr/>
                    <a:lstStyle/>
                    <a:p>
                      <a:r>
                        <a:rPr lang="en-US" sz="1000" dirty="0"/>
                        <a:t>16</a:t>
                      </a:r>
                    </a:p>
                  </a:txBody>
                  <a:tcPr>
                    <a:solidFill>
                      <a:schemeClr val="bg1"/>
                    </a:solidFill>
                  </a:tcPr>
                </a:tc>
                <a:tc>
                  <a:txBody>
                    <a:bodyPr/>
                    <a:lstStyle/>
                    <a:p>
                      <a:r>
                        <a:rPr lang="en-US" sz="1000" dirty="0">
                          <a:sym typeface="Wingdings" pitchFamily="2" charset="2"/>
                        </a:rPr>
                        <a:t>17</a:t>
                      </a:r>
                    </a:p>
                  </a:txBody>
                  <a:tcPr>
                    <a:solidFill>
                      <a:schemeClr val="bg1"/>
                    </a:solidFill>
                  </a:tcPr>
                </a:tc>
                <a:tc>
                  <a:txBody>
                    <a:bodyPr/>
                    <a:lstStyle/>
                    <a:p>
                      <a:r>
                        <a:rPr lang="en-US" sz="1000" dirty="0"/>
                        <a:t>18</a:t>
                      </a:r>
                    </a:p>
                  </a:txBody>
                  <a:tcPr>
                    <a:solidFill>
                      <a:schemeClr val="bg1"/>
                    </a:solidFill>
                  </a:tcPr>
                </a:tc>
                <a:extLst>
                  <a:ext uri="{0D108BD9-81ED-4DB2-BD59-A6C34878D82A}">
                    <a16:rowId xmlns:a16="http://schemas.microsoft.com/office/drawing/2014/main" val="10003"/>
                  </a:ext>
                </a:extLst>
              </a:tr>
              <a:tr h="457200">
                <a:tc>
                  <a:txBody>
                    <a:bodyPr/>
                    <a:lstStyle/>
                    <a:p>
                      <a:r>
                        <a:rPr lang="en-US" sz="1000" dirty="0"/>
                        <a:t>21</a:t>
                      </a:r>
                    </a:p>
                  </a:txBody>
                  <a:tcPr>
                    <a:solidFill>
                      <a:schemeClr val="bg1"/>
                    </a:solidFill>
                  </a:tcPr>
                </a:tc>
                <a:tc>
                  <a:txBody>
                    <a:bodyPr/>
                    <a:lstStyle/>
                    <a:p>
                      <a:r>
                        <a:rPr lang="en-US" sz="1000" dirty="0"/>
                        <a:t>22</a:t>
                      </a:r>
                    </a:p>
                  </a:txBody>
                  <a:tcPr>
                    <a:solidFill>
                      <a:schemeClr val="bg1"/>
                    </a:solidFill>
                  </a:tcPr>
                </a:tc>
                <a:tc>
                  <a:txBody>
                    <a:bodyPr/>
                    <a:lstStyle/>
                    <a:p>
                      <a:pPr marL="228600" indent="-228600">
                        <a:buNone/>
                      </a:pPr>
                      <a:r>
                        <a:rPr lang="en-US" sz="1000" dirty="0"/>
                        <a:t>23 </a:t>
                      </a:r>
                      <a:r>
                        <a:rPr lang="en-US" sz="800" b="1" dirty="0"/>
                        <a:t>EARLY DISMISSAL</a:t>
                      </a:r>
                    </a:p>
                  </a:txBody>
                  <a:tcPr>
                    <a:solidFill>
                      <a:schemeClr val="bg1"/>
                    </a:solidFill>
                  </a:tcPr>
                </a:tc>
                <a:tc>
                  <a:txBody>
                    <a:bodyPr/>
                    <a:lstStyle/>
                    <a:p>
                      <a:pPr marL="0" indent="0">
                        <a:buNone/>
                      </a:pPr>
                      <a:r>
                        <a:rPr lang="en-US" sz="1000" b="0" dirty="0"/>
                        <a:t>24</a:t>
                      </a:r>
                    </a:p>
                  </a:txBody>
                  <a:tcPr>
                    <a:solidFill>
                      <a:schemeClr val="bg1"/>
                    </a:solidFill>
                  </a:tcPr>
                </a:tc>
                <a:tc>
                  <a:txBody>
                    <a:bodyPr/>
                    <a:lstStyle/>
                    <a:p>
                      <a:pPr marL="0" indent="0">
                        <a:buNone/>
                      </a:pPr>
                      <a:r>
                        <a:rPr lang="en-US" sz="1000" b="0" dirty="0"/>
                        <a:t>25</a:t>
                      </a:r>
                    </a:p>
                  </a:txBody>
                  <a:tcPr>
                    <a:solidFill>
                      <a:schemeClr val="bg1"/>
                    </a:solidFill>
                  </a:tcPr>
                </a:tc>
                <a:extLst>
                  <a:ext uri="{0D108BD9-81ED-4DB2-BD59-A6C34878D82A}">
                    <a16:rowId xmlns:a16="http://schemas.microsoft.com/office/drawing/2014/main" val="10004"/>
                  </a:ext>
                </a:extLst>
              </a:tr>
              <a:tr h="457200">
                <a:tc>
                  <a:txBody>
                    <a:bodyPr/>
                    <a:lstStyle/>
                    <a:p>
                      <a:pPr marL="0" indent="0">
                        <a:buNone/>
                      </a:pPr>
                      <a:r>
                        <a:rPr lang="en-US" sz="1000" b="0" baseline="0" dirty="0"/>
                        <a:t>28</a:t>
                      </a:r>
                    </a:p>
                  </a:txBody>
                  <a:tcPr>
                    <a:solidFill>
                      <a:schemeClr val="bg1"/>
                    </a:solidFill>
                  </a:tcPr>
                </a:tc>
                <a:tc>
                  <a:txBody>
                    <a:bodyPr/>
                    <a:lstStyle/>
                    <a:p>
                      <a:pPr marL="0" indent="0">
                        <a:buNone/>
                      </a:pPr>
                      <a:r>
                        <a:rPr lang="en-US" sz="1000" b="0" baseline="0" dirty="0"/>
                        <a:t>29</a:t>
                      </a:r>
                    </a:p>
                  </a:txBody>
                  <a:tcPr>
                    <a:solidFill>
                      <a:schemeClr val="bg1"/>
                    </a:solidFill>
                  </a:tcPr>
                </a:tc>
                <a:tc>
                  <a:txBody>
                    <a:bodyPr/>
                    <a:lstStyle/>
                    <a:p>
                      <a:pPr marL="0" indent="0">
                        <a:buNone/>
                      </a:pPr>
                      <a:r>
                        <a:rPr lang="en-US" sz="1000" b="0" dirty="0"/>
                        <a:t>30</a:t>
                      </a:r>
                    </a:p>
                  </a:txBody>
                  <a:tcPr>
                    <a:solidFill>
                      <a:schemeClr val="bg1"/>
                    </a:solidFill>
                  </a:tcPr>
                </a:tc>
                <a:tc>
                  <a:txBody>
                    <a:bodyPr/>
                    <a:lstStyle/>
                    <a:p>
                      <a:pPr marL="0" indent="0">
                        <a:buNone/>
                      </a:pPr>
                      <a:endParaRPr lang="en-US" sz="1000" b="0" baseline="0" dirty="0"/>
                    </a:p>
                  </a:txBody>
                  <a:tcPr>
                    <a:solidFill>
                      <a:schemeClr val="bg1"/>
                    </a:solidFill>
                  </a:tcPr>
                </a:tc>
                <a:tc>
                  <a:txBody>
                    <a:bodyPr/>
                    <a:lstStyle/>
                    <a:p>
                      <a:pPr marL="0" indent="0">
                        <a:buNone/>
                      </a:pPr>
                      <a:endParaRPr lang="en-US" sz="1000" b="0" dirty="0"/>
                    </a:p>
                  </a:txBody>
                  <a:tcPr>
                    <a:solidFill>
                      <a:schemeClr val="bg1"/>
                    </a:solidFill>
                  </a:tcPr>
                </a:tc>
                <a:extLst>
                  <a:ext uri="{0D108BD9-81ED-4DB2-BD59-A6C34878D82A}">
                    <a16:rowId xmlns:a16="http://schemas.microsoft.com/office/drawing/2014/main" val="10005"/>
                  </a:ext>
                </a:extLst>
              </a:tr>
            </a:tbl>
          </a:graphicData>
        </a:graphic>
      </p:graphicFrame>
      <p:sp>
        <p:nvSpPr>
          <p:cNvPr id="11" name="TextBox 10"/>
          <p:cNvSpPr txBox="1"/>
          <p:nvPr/>
        </p:nvSpPr>
        <p:spPr>
          <a:xfrm>
            <a:off x="4477731" y="4660938"/>
            <a:ext cx="4509155" cy="1200329"/>
          </a:xfrm>
          <a:prstGeom prst="rect">
            <a:avLst/>
          </a:prstGeom>
          <a:noFill/>
          <a:ln>
            <a:solidFill>
              <a:schemeClr val="tx1"/>
            </a:solidFill>
            <a:prstDash val="lgDash"/>
          </a:ln>
        </p:spPr>
        <p:txBody>
          <a:bodyPr wrap="square" rtlCol="0">
            <a:spAutoFit/>
          </a:bodyPr>
          <a:lstStyle/>
          <a:p>
            <a:pPr algn="ctr"/>
            <a:r>
              <a:rPr lang="en-US" sz="1000" b="1" dirty="0"/>
              <a:t>            WELCOME BACK! WE HOPE YOU HAD A GREAT SUMMER!</a:t>
            </a:r>
          </a:p>
          <a:p>
            <a:pPr algn="ctr"/>
            <a:r>
              <a:rPr lang="en-US" sz="1000" dirty="0"/>
              <a:t>  Wednesday, September 2</a:t>
            </a:r>
            <a:r>
              <a:rPr lang="en-US" sz="1000" baseline="30000" dirty="0"/>
              <a:t>nd</a:t>
            </a:r>
            <a:r>
              <a:rPr lang="en-US" sz="1000" dirty="0"/>
              <a:t>  is the first day of school!                                           </a:t>
            </a:r>
          </a:p>
          <a:p>
            <a:pPr algn="ctr"/>
            <a:r>
              <a:rPr lang="en-US" sz="1000" dirty="0"/>
              <a:t>    </a:t>
            </a:r>
            <a:r>
              <a:rPr lang="en-US" sz="1000" b="1" dirty="0"/>
              <a:t>* 9/23 is an Early Dismissal Day</a:t>
            </a:r>
            <a:r>
              <a:rPr lang="en-US" sz="1000" dirty="0"/>
              <a:t>, please write an </a:t>
            </a:r>
            <a:r>
              <a:rPr lang="en-US" sz="1000" b="1" dirty="0"/>
              <a:t>A </a:t>
            </a:r>
            <a:r>
              <a:rPr lang="en-US" sz="1000" dirty="0"/>
              <a:t>if you need care that day.        There is an additional fee for that day if you are enrolled in the daily program or the monthly AM program.  It is included if you are enrolled in the monthly PM program.</a:t>
            </a:r>
          </a:p>
          <a:p>
            <a:pPr algn="ctr"/>
            <a:endParaRPr lang="en-US" sz="1000" dirty="0"/>
          </a:p>
          <a:p>
            <a:pPr algn="ctr"/>
            <a:r>
              <a:rPr lang="en-US" sz="1200" dirty="0"/>
              <a:t>Calendar &amp; Payment Due by </a:t>
            </a:r>
            <a:r>
              <a:rPr lang="en-US" sz="1200"/>
              <a:t>August 15</a:t>
            </a:r>
            <a:r>
              <a:rPr lang="en-US" sz="1200" baseline="30000"/>
              <a:t>th</a:t>
            </a:r>
            <a:r>
              <a:rPr lang="en-US" sz="1200"/>
              <a:t> 2026</a:t>
            </a:r>
            <a:endParaRPr lang="en-US" sz="1200" dirty="0"/>
          </a:p>
        </p:txBody>
      </p:sp>
      <p:sp>
        <p:nvSpPr>
          <p:cNvPr id="6" name="TextBox 5">
            <a:extLst>
              <a:ext uri="{FF2B5EF4-FFF2-40B4-BE49-F238E27FC236}">
                <a16:creationId xmlns:a16="http://schemas.microsoft.com/office/drawing/2014/main" id="{942408FC-250C-F899-4041-2BF4E6BC8A1D}"/>
              </a:ext>
            </a:extLst>
          </p:cNvPr>
          <p:cNvSpPr txBox="1"/>
          <p:nvPr/>
        </p:nvSpPr>
        <p:spPr>
          <a:xfrm>
            <a:off x="152400" y="1527641"/>
            <a:ext cx="2590800" cy="3000821"/>
          </a:xfrm>
          <a:prstGeom prst="rect">
            <a:avLst/>
          </a:prstGeom>
          <a:noFill/>
          <a:ln cmpd="dbl">
            <a:solidFill>
              <a:schemeClr val="tx1"/>
            </a:solidFill>
            <a:prstDash val="lgDash"/>
          </a:ln>
        </p:spPr>
        <p:txBody>
          <a:bodyPr wrap="square" rtlCol="0">
            <a:spAutoFit/>
          </a:bodyPr>
          <a:lstStyle/>
          <a:p>
            <a:endParaRPr lang="en-US" sz="900" dirty="0"/>
          </a:p>
          <a:p>
            <a:r>
              <a:rPr lang="en-US" sz="900" b="1" dirty="0"/>
              <a:t>        Please select one of the following:</a:t>
            </a:r>
          </a:p>
          <a:p>
            <a:endParaRPr lang="en-US" sz="900" dirty="0"/>
          </a:p>
          <a:p>
            <a:r>
              <a:rPr lang="en-US" sz="900" dirty="0"/>
              <a:t>⃝ SET SCHEDULE – Your child will be on a set schedule every month.  This would be the only calendar you are required to fill out.</a:t>
            </a:r>
          </a:p>
          <a:p>
            <a:endParaRPr lang="en-US" sz="900" dirty="0"/>
          </a:p>
          <a:p>
            <a:r>
              <a:rPr lang="en-US" sz="900" dirty="0"/>
              <a:t>⃝ VARYING SCHEDULE – You will pass in a calendar in every month as your days may change.</a:t>
            </a:r>
          </a:p>
          <a:p>
            <a:endParaRPr lang="en-US" sz="900" dirty="0"/>
          </a:p>
          <a:p>
            <a:r>
              <a:rPr lang="en-US" sz="900" dirty="0"/>
              <a:t>  </a:t>
            </a:r>
            <a:r>
              <a:rPr lang="en-US" sz="900" b="1" dirty="0"/>
              <a:t>Monthly Programs </a:t>
            </a:r>
            <a:r>
              <a:rPr lang="en-US" sz="900" dirty="0"/>
              <a:t>(10 monthly payments)</a:t>
            </a:r>
          </a:p>
          <a:p>
            <a:r>
              <a:rPr lang="en-US" sz="900" dirty="0"/>
              <a:t>Before School Care 6:30-8:30  $160 per month</a:t>
            </a:r>
          </a:p>
          <a:p>
            <a:r>
              <a:rPr lang="en-US" sz="900" dirty="0"/>
              <a:t>After School Care 3:00-6:00     $160 per month</a:t>
            </a:r>
          </a:p>
          <a:p>
            <a:r>
              <a:rPr lang="en-US" sz="900" dirty="0"/>
              <a:t>* Early Dismissals included for PM program</a:t>
            </a:r>
          </a:p>
          <a:p>
            <a:r>
              <a:rPr lang="en-US" sz="900" b="1" dirty="0"/>
              <a:t>                  </a:t>
            </a:r>
          </a:p>
          <a:p>
            <a:r>
              <a:rPr lang="en-US" sz="900" b="1" dirty="0"/>
              <a:t>                          Daily Programs</a:t>
            </a:r>
          </a:p>
          <a:p>
            <a:r>
              <a:rPr lang="en-US" sz="900" dirty="0"/>
              <a:t>    Before School Care 6:30-8:30 $20 per day</a:t>
            </a:r>
          </a:p>
          <a:p>
            <a:r>
              <a:rPr lang="en-US" sz="900" dirty="0"/>
              <a:t>    After School Care 3:00-6:00   $25 per day</a:t>
            </a:r>
          </a:p>
          <a:p>
            <a:r>
              <a:rPr lang="en-US" sz="900" dirty="0"/>
              <a:t>    Early Dismissal Care $30</a:t>
            </a:r>
          </a:p>
          <a:p>
            <a:endParaRPr lang="en-US" sz="900" dirty="0"/>
          </a:p>
          <a:p>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15923</TotalTime>
  <Words>327</Words>
  <Application>Microsoft Office PowerPoint</Application>
  <PresentationFormat>On-screen Show (4:3)</PresentationFormat>
  <Paragraphs>58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dc:creator>
  <cp:lastModifiedBy>Melissa Murphy</cp:lastModifiedBy>
  <cp:revision>41</cp:revision>
  <cp:lastPrinted>2018-07-20T19:02:02Z</cp:lastPrinted>
  <dcterms:created xsi:type="dcterms:W3CDTF">2015-03-09T18:39:52Z</dcterms:created>
  <dcterms:modified xsi:type="dcterms:W3CDTF">2026-07-09T14:27:32Z</dcterms:modified>
</cp:coreProperties>
</file>